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1" r:id="rId2"/>
  </p:sldIdLst>
  <p:sldSz cx="10058400" cy="73152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9726194D-9661-4F46-AC30-12AA5302FE13}">
  <a:tblStyle styleId="{9726194D-9661-4F46-AC30-12AA5302FE13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784"/>
    <p:restoredTop sz="94643"/>
  </p:normalViewPr>
  <p:slideViewPr>
    <p:cSldViewPr snapToGrid="0">
      <p:cViewPr>
        <p:scale>
          <a:sx n="90" d="100"/>
          <a:sy n="90" d="100"/>
        </p:scale>
        <p:origin x="1008" y="-906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696913"/>
            <a:ext cx="479425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313050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696913"/>
            <a:ext cx="479425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53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42879" y="1058951"/>
            <a:ext cx="9372900" cy="2919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42869" y="4030755"/>
            <a:ext cx="9372900" cy="112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42869" y="1573155"/>
            <a:ext cx="9372900" cy="2792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42869" y="4483164"/>
            <a:ext cx="9372900" cy="1850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42869" y="3058986"/>
            <a:ext cx="9372900" cy="1197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2869" y="632924"/>
            <a:ext cx="9372900" cy="814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42869" y="1639075"/>
            <a:ext cx="9372900" cy="4858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42869" y="632924"/>
            <a:ext cx="9372900" cy="814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42870" y="1639075"/>
            <a:ext cx="4399800" cy="4858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5315639" y="1639075"/>
            <a:ext cx="4399799" cy="4858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42869" y="632924"/>
            <a:ext cx="9372900" cy="814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42869" y="790186"/>
            <a:ext cx="3088800" cy="1074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42869" y="1976319"/>
            <a:ext cx="3088800" cy="4521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539275" y="640213"/>
            <a:ext cx="7004700" cy="5817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5029200" y="-177"/>
            <a:ext cx="5029200" cy="7315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92050" y="1753848"/>
            <a:ext cx="4449600" cy="210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92050" y="3986595"/>
            <a:ext cx="4449600" cy="175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5433450" y="1029795"/>
            <a:ext cx="4220700" cy="5255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42869" y="6016817"/>
            <a:ext cx="6598800" cy="86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42869" y="632924"/>
            <a:ext cx="9372900" cy="8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42869" y="1639075"/>
            <a:ext cx="9372900" cy="48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9319703" y="6632130"/>
            <a:ext cx="603600" cy="5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source=images&amp;cd=&amp;cad=rja&amp;uact=8&amp;docid=qCSZ0OmGNUjsOM&amp;tbnid=GIeCEi8KNS6BsM:&amp;ved=0CAUQjRw&amp;url=http://www.charlotteacademyofmusic.com/inTune/March20122_000.html&amp;ei=eOHnU8CPGMmYyASs9YGwBA&amp;psig=AFQjCNF" TargetMode="External"/><Relationship Id="rId13" Type="http://schemas.openxmlformats.org/officeDocument/2006/relationships/image" Target="../media/image10.jp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Shape 89"/>
          <p:cNvGraphicFramePr/>
          <p:nvPr>
            <p:extLst>
              <p:ext uri="{D42A27DB-BD31-4B8C-83A1-F6EECF244321}">
                <p14:modId xmlns:p14="http://schemas.microsoft.com/office/powerpoint/2010/main" val="2610287550"/>
              </p:ext>
            </p:extLst>
          </p:nvPr>
        </p:nvGraphicFramePr>
        <p:xfrm>
          <a:off x="287832" y="1455737"/>
          <a:ext cx="9385901" cy="5785391"/>
        </p:xfrm>
        <a:graphic>
          <a:graphicData uri="http://schemas.openxmlformats.org/drawingml/2006/table">
            <a:tbl>
              <a:tblPr>
                <a:noFill/>
                <a:tableStyleId>{9726194D-9661-4F46-AC30-12AA5302FE13}</a:tableStyleId>
              </a:tblPr>
              <a:tblGrid>
                <a:gridCol w="1340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5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0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0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149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>
                          <a:latin typeface="Comic Sans MS" charset="0"/>
                          <a:ea typeface="Comic Sans MS" charset="0"/>
                          <a:cs typeface="Comic Sans MS" charset="0"/>
                          <a:sym typeface="Syncopate"/>
                        </a:rPr>
                        <a:t>Sunday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>
                          <a:latin typeface="Comic Sans MS" charset="0"/>
                          <a:ea typeface="Comic Sans MS" charset="0"/>
                          <a:cs typeface="Comic Sans MS" charset="0"/>
                          <a:sym typeface="Syncopate"/>
                        </a:rPr>
                        <a:t>Monday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>
                          <a:latin typeface="Comic Sans MS" charset="0"/>
                          <a:ea typeface="Comic Sans MS" charset="0"/>
                          <a:cs typeface="Comic Sans MS" charset="0"/>
                          <a:sym typeface="Syncopate"/>
                        </a:rPr>
                        <a:t>Tuesday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>
                          <a:latin typeface="Comic Sans MS" charset="0"/>
                          <a:ea typeface="Comic Sans MS" charset="0"/>
                          <a:cs typeface="Comic Sans MS" charset="0"/>
                          <a:sym typeface="Syncopate"/>
                        </a:rPr>
                        <a:t>Wednesday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>
                          <a:latin typeface="Comic Sans MS" charset="0"/>
                          <a:ea typeface="Comic Sans MS" charset="0"/>
                          <a:cs typeface="Comic Sans MS" charset="0"/>
                          <a:sym typeface="Syncopate"/>
                        </a:rPr>
                        <a:t>Thursday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>
                          <a:latin typeface="Comic Sans MS" charset="0"/>
                          <a:ea typeface="Comic Sans MS" charset="0"/>
                          <a:cs typeface="Comic Sans MS" charset="0"/>
                          <a:sym typeface="Syncopate"/>
                        </a:rPr>
                        <a:t>Friday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>
                          <a:latin typeface="Comic Sans MS" charset="0"/>
                          <a:ea typeface="Comic Sans MS" charset="0"/>
                          <a:cs typeface="Comic Sans MS" charset="0"/>
                          <a:sym typeface="Syncopate"/>
                        </a:rPr>
                        <a:t>Saturday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788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871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7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2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No School – Teacher Planning Day</a:t>
                      </a:r>
                      <a:endParaRPr lang="en" sz="12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 </a:t>
                      </a:r>
                      <a:r>
                        <a:rPr lang="en" sz="1000" b="1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Football </a:t>
                      </a:r>
                      <a:r>
                        <a:rPr lang="en" sz="1000" b="1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team registration </a:t>
                      </a:r>
                      <a:r>
                        <a:rPr lang="en" sz="1000" b="1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begins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 dirty="0" smtClean="0">
                          <a:solidFill>
                            <a:srgbClr val="C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School Tour 9-10 a.m.</a:t>
                      </a: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10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11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000" b="1" dirty="0" smtClean="0">
                          <a:solidFill>
                            <a:srgbClr val="C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School Tour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000" b="1" dirty="0" smtClean="0">
                          <a:solidFill>
                            <a:srgbClr val="C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5p.m.</a:t>
                      </a:r>
                      <a:r>
                        <a:rPr lang="en-US" sz="1000" b="1" baseline="0" dirty="0" smtClean="0">
                          <a:solidFill>
                            <a:srgbClr val="C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– 6 p.m.</a:t>
                      </a:r>
                      <a:endParaRPr lang="en" sz="1000" b="1" dirty="0">
                        <a:solidFill>
                          <a:srgbClr val="C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12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" sz="1200" dirty="0" smtClean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800" dirty="0" smtClean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13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5524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14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16 </a:t>
                      </a:r>
                      <a:r>
                        <a:rPr lang="en-US" sz="1000" b="1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000" b="1" baseline="30000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rd</a:t>
                      </a:r>
                      <a:r>
                        <a:rPr lang="en-US" sz="1000" b="1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Grade Parent Meeting – 4:30 – 5:30 pm</a:t>
                      </a:r>
                      <a:endParaRPr lang="en-US" sz="1800" b="1" dirty="0" smtClean="0">
                        <a:solidFill>
                          <a:srgbClr val="7030A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-US" sz="1800" dirty="0" smtClean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17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18</a:t>
                      </a:r>
                      <a:r>
                        <a:rPr lang="en-US" sz="9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r>
                        <a:rPr lang="en-US" sz="900" b="1" baseline="30000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</a:t>
                      </a:r>
                      <a:r>
                        <a:rPr lang="en-US" sz="900" b="1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grade Parent</a:t>
                      </a:r>
                      <a:r>
                        <a:rPr lang="en-US" sz="900" b="1" baseline="0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Night 5:00 – 6:00 p.m.</a:t>
                      </a:r>
                      <a:endParaRPr lang="en" sz="1800" b="1" dirty="0">
                        <a:solidFill>
                          <a:srgbClr val="7030A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19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092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21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22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 dirty="0" smtClean="0">
                          <a:solidFill>
                            <a:srgbClr val="0070C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Most </a:t>
                      </a:r>
                      <a:r>
                        <a:rPr lang="en-US" sz="900" b="1" dirty="0" smtClean="0">
                          <a:solidFill>
                            <a:srgbClr val="0070C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words</a:t>
                      </a:r>
                      <a:r>
                        <a:rPr lang="en-US" sz="900" b="1" baseline="0" dirty="0" smtClean="0">
                          <a:solidFill>
                            <a:srgbClr val="0070C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read campaign begins – ends </a:t>
                      </a:r>
                      <a:r>
                        <a:rPr lang="en-US" sz="900" b="1" baseline="0" dirty="0" smtClean="0">
                          <a:solidFill>
                            <a:srgbClr val="0070C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1/26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900" b="1" baseline="0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</a:t>
                      </a:r>
                      <a:r>
                        <a:rPr lang="en-US" sz="900" b="1" baseline="30000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</a:t>
                      </a:r>
                      <a:r>
                        <a:rPr lang="en-US" sz="900" b="1" baseline="0" dirty="0" smtClean="0">
                          <a:solidFill>
                            <a:srgbClr val="7030A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grade parent meeting 5-6 pm</a:t>
                      </a:r>
                      <a:endParaRPr lang="en" sz="900" b="1" dirty="0">
                        <a:solidFill>
                          <a:srgbClr val="7030A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23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000" b="1" dirty="0" smtClean="0">
                          <a:solidFill>
                            <a:srgbClr val="C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School Tour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000" b="1" dirty="0" smtClean="0">
                          <a:solidFill>
                            <a:srgbClr val="C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 p.m. – 6 p.m.</a:t>
                      </a:r>
                      <a:endParaRPr lang="en" sz="1000" b="1" dirty="0">
                        <a:solidFill>
                          <a:srgbClr val="C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24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Middle School Lead Day</a:t>
                      </a:r>
                      <a:endParaRPr lang="en" sz="1200" b="1" dirty="0">
                        <a:solidFill>
                          <a:srgbClr val="00B05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 smtClean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26 </a:t>
                      </a:r>
                      <a:r>
                        <a:rPr lang="en-US" sz="1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Family </a:t>
                      </a:r>
                      <a:r>
                        <a:rPr lang="en-US" sz="1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Movie Night - $</a:t>
                      </a:r>
                      <a:r>
                        <a:rPr lang="en-US" sz="1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 at 6 – 7:30 pm</a:t>
                      </a:r>
                      <a:endParaRPr lang="en" sz="10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27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7401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28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29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lang="en"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31</a:t>
                      </a:r>
                      <a:endParaRPr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8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800" dirty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0" name="Shape 90"/>
          <p:cNvSpPr txBox="1"/>
          <p:nvPr/>
        </p:nvSpPr>
        <p:spPr>
          <a:xfrm>
            <a:off x="2242670" y="183572"/>
            <a:ext cx="5546100" cy="101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 dirty="0">
              <a:latin typeface="Syncopate"/>
              <a:ea typeface="Syncopate"/>
              <a:cs typeface="Syncopate"/>
              <a:sym typeface="Syncopate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en" sz="4400" b="1" dirty="0">
                <a:latin typeface="Comic Sans MS" charset="0"/>
                <a:ea typeface="Comic Sans MS" charset="0"/>
                <a:cs typeface="Comic Sans MS" charset="0"/>
                <a:sym typeface="Syncopate"/>
              </a:rPr>
              <a:t>January 2018</a:t>
            </a: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93A6F51A-7AC9-4A81-89D1-0707850DDCCE}"/>
              </a:ext>
            </a:extLst>
          </p:cNvPr>
          <p:cNvSpPr txBox="1"/>
          <p:nvPr/>
        </p:nvSpPr>
        <p:spPr>
          <a:xfrm>
            <a:off x="3135335" y="1129007"/>
            <a:ext cx="3787730" cy="338554"/>
          </a:xfrm>
          <a:prstGeom prst="rect">
            <a:avLst/>
          </a:prstGeom>
          <a:solidFill>
            <a:srgbClr val="FFFF66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err="1">
                <a:latin typeface="Comic Sans MS" charset="0"/>
                <a:ea typeface="Comic Sans MS" charset="0"/>
                <a:cs typeface="Comic Sans MS" charset="0"/>
              </a:rPr>
              <a:t>BridgePrep</a:t>
            </a:r>
            <a:r>
              <a:rPr lang="en-US" sz="1600" b="1" dirty="0">
                <a:latin typeface="Comic Sans MS" charset="0"/>
                <a:ea typeface="Comic Sans MS" charset="0"/>
                <a:cs typeface="Comic Sans MS" charset="0"/>
              </a:rPr>
              <a:t> Academy of </a:t>
            </a:r>
            <a:r>
              <a:rPr lang="en-US" sz="1600" b="1" dirty="0" smtClean="0">
                <a:latin typeface="Comic Sans MS" charset="0"/>
                <a:ea typeface="Comic Sans MS" charset="0"/>
                <a:cs typeface="Comic Sans MS" charset="0"/>
              </a:rPr>
              <a:t>Duval</a:t>
            </a:r>
            <a:endParaRPr lang="en-US" sz="1600" b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BDB9D3-CC4F-4FCC-B448-AEA4458EA9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147" y="-16812"/>
            <a:ext cx="495615" cy="544406"/>
          </a:xfrm>
          <a:prstGeom prst="rect">
            <a:avLst/>
          </a:prstGeom>
        </p:spPr>
      </p:pic>
      <p:pic>
        <p:nvPicPr>
          <p:cNvPr id="2050" name="Picture 2" descr="Kids Building a Snowm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5573" y="264250"/>
            <a:ext cx="2716834" cy="1264563"/>
          </a:xfrm>
          <a:prstGeom prst="rect">
            <a:avLst/>
          </a:prstGeom>
          <a:noFill/>
        </p:spPr>
      </p:pic>
      <p:pic>
        <p:nvPicPr>
          <p:cNvPr id="2052" name="Picture 4" descr="Snowman Famil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42174" y="0"/>
            <a:ext cx="1683165" cy="1508728"/>
          </a:xfrm>
          <a:prstGeom prst="rect">
            <a:avLst/>
          </a:prstGeom>
          <a:noFill/>
        </p:spPr>
      </p:pic>
      <p:pic>
        <p:nvPicPr>
          <p:cNvPr id="2054" name="Picture 6" descr="Penguin in the Snow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657142" y="481782"/>
            <a:ext cx="1253774" cy="998004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316788" y="1833201"/>
            <a:ext cx="9370679" cy="1026962"/>
            <a:chOff x="816038" y="4381004"/>
            <a:chExt cx="7791111" cy="1283704"/>
          </a:xfrm>
        </p:grpSpPr>
        <p:sp>
          <p:nvSpPr>
            <p:cNvPr id="12" name="Rectangle 11"/>
            <p:cNvSpPr/>
            <p:nvPr/>
          </p:nvSpPr>
          <p:spPr>
            <a:xfrm>
              <a:off x="816038" y="4381004"/>
              <a:ext cx="7791111" cy="39665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latin typeface="DJ Chunky" panose="00000400000000000000" pitchFamily="2" charset="0"/>
                </a:rPr>
                <a:t>Winter Break – No School – Dec. </a:t>
              </a:r>
              <a:r>
                <a:rPr lang="en-US" sz="1100" dirty="0" smtClean="0">
                  <a:latin typeface="DJ Chunky" panose="00000400000000000000" pitchFamily="2" charset="0"/>
                </a:rPr>
                <a:t>21, </a:t>
              </a:r>
              <a:r>
                <a:rPr lang="en-US" sz="1100" dirty="0">
                  <a:latin typeface="DJ Chunky" panose="00000400000000000000" pitchFamily="2" charset="0"/>
                </a:rPr>
                <a:t>2017 through Jan. </a:t>
              </a:r>
              <a:r>
                <a:rPr lang="en-US" sz="1100" dirty="0" smtClean="0">
                  <a:latin typeface="DJ Chunky" panose="00000400000000000000" pitchFamily="2" charset="0"/>
                </a:rPr>
                <a:t>8, 2018</a:t>
              </a:r>
              <a:endParaRPr lang="en-US" sz="1100" dirty="0">
                <a:latin typeface="DJ Chunky" panose="00000400000000000000" pitchFamily="2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16038" y="5335901"/>
              <a:ext cx="7779690" cy="32880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DJ Chunky" panose="00000400000000000000" pitchFamily="2" charset="0"/>
                </a:rPr>
                <a:t>See you back on January </a:t>
              </a:r>
              <a:r>
                <a:rPr lang="en-US" dirty="0" smtClean="0">
                  <a:latin typeface="DJ Chunky" panose="00000400000000000000" pitchFamily="2" charset="0"/>
                </a:rPr>
                <a:t>9, 2018</a:t>
              </a:r>
              <a:endParaRPr lang="en-US" dirty="0">
                <a:latin typeface="DJ Chunky" panose="00000400000000000000" pitchFamily="2" charset="0"/>
              </a:endParaRPr>
            </a:p>
          </p:txBody>
        </p:sp>
        <p:sp>
          <p:nvSpPr>
            <p:cNvPr id="14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2103814" y="4978753"/>
              <a:ext cx="5273675" cy="3584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18034">
                    <a:solidFill>
                      <a:srgbClr val="C0504D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17961" dir="8100000" algn="ctr" rotWithShape="0">
                      <a:srgbClr val="A5A5A5">
                        <a:alpha val="74998"/>
                      </a:srgbClr>
                    </a:outerShdw>
                  </a:effectLst>
                  <a:latin typeface="DJ Chunky"/>
                </a:rPr>
                <a:t>Have a GREAT Winter Break</a:t>
              </a:r>
            </a:p>
          </p:txBody>
        </p:sp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6197295" y="5156740"/>
            <a:ext cx="885593" cy="579027"/>
            <a:chOff x="111968396" y="111293320"/>
            <a:chExt cx="922354" cy="604949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111968396" y="111293320"/>
              <a:ext cx="751865" cy="51347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oper Black" pitchFamily="18" charset="0"/>
                  <a:cs typeface="Arial" pitchFamily="34" charset="0"/>
                </a:rPr>
                <a:t>Student of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oper Black" pitchFamily="18" charset="0"/>
                  <a:cs typeface="Arial" pitchFamily="34" charset="0"/>
                </a:rPr>
                <a:t>the Month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oper Black" pitchFamily="18" charset="0"/>
                  <a:cs typeface="Arial" pitchFamily="34" charset="0"/>
                </a:rPr>
                <a:t>Breakfast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oper Black" pitchFamily="18" charset="0"/>
                  <a:cs typeface="Arial" pitchFamily="34" charset="0"/>
                </a:rPr>
                <a:t>8:45am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8" name="Picture 7" descr="ANd9GcSic_mulaoorY1-4L35vJximw8BkZU1lIxAFYL2Y2Ls8FajLJnQ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12564055" y="111524476"/>
              <a:ext cx="326695" cy="37379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D7B579F1-D113-4393-BF7B-04437DD81457}"/>
              </a:ext>
            </a:extLst>
          </p:cNvPr>
          <p:cNvSpPr txBox="1"/>
          <p:nvPr/>
        </p:nvSpPr>
        <p:spPr>
          <a:xfrm>
            <a:off x="7016648" y="3205657"/>
            <a:ext cx="1339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>
                <a:solidFill>
                  <a:srgbClr val="FF3399"/>
                </a:solidFill>
              </a:rPr>
              <a:t>NO UNIFORM $2</a:t>
            </a:r>
            <a:endParaRPr lang="en-US" sz="800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93219" y="4309359"/>
            <a:ext cx="9124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Snack Sales</a:t>
            </a:r>
          </a:p>
        </p:txBody>
      </p:sp>
      <p:sp>
        <p:nvSpPr>
          <p:cNvPr id="21" name="TextBox 19">
            <a:extLst>
              <a:ext uri="{FF2B5EF4-FFF2-40B4-BE49-F238E27FC236}">
                <a16:creationId xmlns:a16="http://schemas.microsoft.com/office/drawing/2014/main" id="{D7B579F1-D113-4393-BF7B-04437DD81457}"/>
              </a:ext>
            </a:extLst>
          </p:cNvPr>
          <p:cNvSpPr txBox="1"/>
          <p:nvPr/>
        </p:nvSpPr>
        <p:spPr>
          <a:xfrm>
            <a:off x="7082888" y="5809362"/>
            <a:ext cx="1339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>
                <a:solidFill>
                  <a:srgbClr val="FF3399"/>
                </a:solidFill>
              </a:rPr>
              <a:t>NO UNIFORM $2</a:t>
            </a:r>
            <a:endParaRPr lang="en-US" sz="800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sp>
        <p:nvSpPr>
          <p:cNvPr id="24" name="TextBox 26"/>
          <p:cNvSpPr txBox="1"/>
          <p:nvPr/>
        </p:nvSpPr>
        <p:spPr>
          <a:xfrm>
            <a:off x="1784053" y="4364706"/>
            <a:ext cx="1018742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i="1" dirty="0">
                <a:solidFill>
                  <a:srgbClr val="FF0000"/>
                </a:solidFill>
              </a:rPr>
              <a:t>No School</a:t>
            </a:r>
          </a:p>
          <a:p>
            <a:r>
              <a:rPr lang="en-US" sz="700" dirty="0">
                <a:solidFill>
                  <a:srgbClr val="FF0000"/>
                </a:solidFill>
              </a:rPr>
              <a:t>Holiday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48324" y="3884316"/>
            <a:ext cx="629737" cy="563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5828202" y="3423921"/>
            <a:ext cx="1167160" cy="3231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bcTeacher" pitchFamily="2" charset="0"/>
              </a:rPr>
              <a:t>Bulldogs in Action </a:t>
            </a:r>
          </a:p>
          <a:p>
            <a:pPr algn="ctr"/>
            <a:r>
              <a:rPr lang="en-US" sz="900" b="1" dirty="0">
                <a:latin typeface="AbcTeacher" pitchFamily="2" charset="0"/>
              </a:rPr>
              <a:t> 9:00-10:00am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6BA5848-9678-4C91-B65A-E0EBD482EBF9}"/>
              </a:ext>
            </a:extLst>
          </p:cNvPr>
          <p:cNvGrpSpPr/>
          <p:nvPr/>
        </p:nvGrpSpPr>
        <p:grpSpPr>
          <a:xfrm>
            <a:off x="292802" y="1738418"/>
            <a:ext cx="1326891" cy="1061695"/>
            <a:chOff x="296708" y="1797002"/>
            <a:chExt cx="1326891" cy="1061695"/>
          </a:xfrm>
        </p:grpSpPr>
        <p:sp>
          <p:nvSpPr>
            <p:cNvPr id="28" name="TextBox 9">
              <a:extLst>
                <a:ext uri="{FF2B5EF4-FFF2-40B4-BE49-F238E27FC236}">
                  <a16:creationId xmlns:a16="http://schemas.microsoft.com/office/drawing/2014/main" id="{32396DA5-AE75-4245-B3E7-0258B755B4C6}"/>
                </a:ext>
              </a:extLst>
            </p:cNvPr>
            <p:cNvSpPr txBox="1"/>
            <p:nvPr/>
          </p:nvSpPr>
          <p:spPr>
            <a:xfrm>
              <a:off x="296708" y="2227755"/>
              <a:ext cx="1326891" cy="63094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b="1" dirty="0" err="1">
                  <a:latin typeface="+mj-lt"/>
                  <a:cs typeface="Arial" pitchFamily="34" charset="0"/>
                </a:rPr>
                <a:t>BridgePrep</a:t>
              </a:r>
              <a:r>
                <a:rPr lang="en-US" altLang="en-US" sz="700" b="1" dirty="0">
                  <a:latin typeface="+mj-lt"/>
                  <a:cs typeface="Arial" pitchFamily="34" charset="0"/>
                </a:rPr>
                <a:t> Academy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b="1" dirty="0">
                  <a:latin typeface="+mj-lt"/>
                  <a:cs typeface="Arial" pitchFamily="34" charset="0"/>
                </a:rPr>
                <a:t>of  </a:t>
              </a:r>
              <a:r>
                <a:rPr lang="en-US" altLang="en-US" sz="700" b="1" dirty="0" smtClean="0">
                  <a:latin typeface="+mj-lt"/>
                  <a:cs typeface="Arial" pitchFamily="34" charset="0"/>
                </a:rPr>
                <a:t>Duval</a:t>
              </a:r>
              <a:endParaRPr lang="en-US" altLang="en-US" sz="700" b="1" dirty="0">
                <a:latin typeface="+mj-lt"/>
                <a:cs typeface="Arial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 smtClean="0">
                  <a:latin typeface="+mj-lt"/>
                  <a:cs typeface="Arial" pitchFamily="34" charset="0"/>
                </a:rPr>
                <a:t>6400 Atlantic Blvd</a:t>
              </a:r>
              <a:endParaRPr lang="en-US" altLang="en-US" sz="700" dirty="0">
                <a:latin typeface="+mj-lt"/>
                <a:cs typeface="Arial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 smtClean="0">
                  <a:latin typeface="+mj-lt"/>
                  <a:cs typeface="Arial" pitchFamily="34" charset="0"/>
                </a:rPr>
                <a:t>Jacksonville, </a:t>
              </a:r>
              <a:r>
                <a:rPr lang="en-US" altLang="en-US" sz="700" dirty="0" err="1" smtClean="0">
                  <a:latin typeface="+mj-lt"/>
                  <a:cs typeface="Arial" pitchFamily="34" charset="0"/>
                </a:rPr>
                <a:t>Fl</a:t>
              </a:r>
              <a:r>
                <a:rPr lang="en-US" altLang="en-US" sz="700" dirty="0" smtClean="0">
                  <a:latin typeface="+mj-lt"/>
                  <a:cs typeface="Arial" pitchFamily="34" charset="0"/>
                </a:rPr>
                <a:t> 32211</a:t>
              </a:r>
              <a:endParaRPr lang="en-US" altLang="en-US" sz="700" dirty="0">
                <a:latin typeface="+mj-lt"/>
                <a:cs typeface="Arial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 smtClean="0">
                  <a:latin typeface="+mj-lt"/>
                  <a:cs typeface="Arial" pitchFamily="34" charset="0"/>
                </a:rPr>
                <a:t>(904) 342-6466</a:t>
              </a:r>
              <a:endParaRPr lang="en-US" altLang="en-US" sz="700" dirty="0">
                <a:latin typeface="+mj-lt"/>
                <a:cs typeface="Arial" pitchFamily="34" charset="0"/>
              </a:endParaRPr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5B219E3F-F075-4F28-A09D-F891CBC20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9041" y="1797002"/>
              <a:ext cx="420882" cy="462316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2050944" y="6555653"/>
            <a:ext cx="762000" cy="601594"/>
            <a:chOff x="3124200" y="2362200"/>
            <a:chExt cx="762000" cy="381000"/>
          </a:xfrm>
        </p:grpSpPr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3124200" y="2362200"/>
              <a:ext cx="751851" cy="381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in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bcTeacher" pitchFamily="2" charset="0"/>
                  <a:cs typeface="Arial" pitchFamily="34" charset="0"/>
                </a:rPr>
                <a:t>BULLDOG</a:t>
              </a:r>
              <a:r>
                <a:rPr kumimoji="0" lang="en-US" altLang="en-US" sz="600" b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bcTeacher" pitchFamily="2" charset="0"/>
                  <a:cs typeface="Arial" pitchFamily="34" charset="0"/>
                </a:rPr>
                <a:t> BUCKS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600" b="1" baseline="0" dirty="0">
                  <a:solidFill>
                    <a:srgbClr val="000000"/>
                  </a:solidFill>
                  <a:latin typeface="AbcTeacher" pitchFamily="2" charset="0"/>
                  <a:cs typeface="Arial" pitchFamily="34" charset="0"/>
                </a:rPr>
                <a:t>Social</a:t>
              </a:r>
              <a:endParaRPr kumimoji="0" lang="en-US" altLang="en-US" sz="6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bcTeacher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1-3pm</a:t>
              </a:r>
              <a:endParaRPr kumimoji="0" lang="en-US" altLang="en-US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pic>
          <p:nvPicPr>
            <p:cNvPr id="40" name="Picture 39"/>
            <p:cNvPicPr/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581400" y="2514600"/>
              <a:ext cx="304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" name="Group 40"/>
          <p:cNvGrpSpPr/>
          <p:nvPr/>
        </p:nvGrpSpPr>
        <p:grpSpPr>
          <a:xfrm>
            <a:off x="628021" y="4984635"/>
            <a:ext cx="950954" cy="1144225"/>
            <a:chOff x="535859" y="5374224"/>
            <a:chExt cx="950954" cy="1144225"/>
          </a:xfrm>
        </p:grpSpPr>
        <p:sp>
          <p:nvSpPr>
            <p:cNvPr id="42" name="TextBox 41"/>
            <p:cNvSpPr txBox="1"/>
            <p:nvPr/>
          </p:nvSpPr>
          <p:spPr>
            <a:xfrm>
              <a:off x="535859" y="6172200"/>
              <a:ext cx="950954" cy="34624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0" b="1" u="sng" dirty="0">
                  <a:solidFill>
                    <a:srgbClr val="FF0000"/>
                  </a:solidFill>
                </a:rPr>
                <a:t>Literacy Week</a:t>
              </a:r>
            </a:p>
            <a:p>
              <a:pPr algn="ctr"/>
              <a:r>
                <a:rPr lang="en-US" sz="800" dirty="0">
                  <a:solidFill>
                    <a:srgbClr val="FF0000"/>
                  </a:solidFill>
                </a:rPr>
                <a:t>January 22-26</a:t>
              </a:r>
            </a:p>
          </p:txBody>
        </p:sp>
        <p:pic>
          <p:nvPicPr>
            <p:cNvPr id="43" name="Picture 4" descr="http://www.fldoe.org/core/fileparse.php/7540/urlt/CLWeekLogo.jpg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51851" y="5374224"/>
              <a:ext cx="533400" cy="785240"/>
            </a:xfrm>
            <a:prstGeom prst="rect">
              <a:avLst/>
            </a:prstGeom>
            <a:noFill/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4F91479-724A-45B9-BD76-2CF3EE92B5C2}"/>
              </a:ext>
            </a:extLst>
          </p:cNvPr>
          <p:cNvGrpSpPr/>
          <p:nvPr/>
        </p:nvGrpSpPr>
        <p:grpSpPr>
          <a:xfrm>
            <a:off x="6390504" y="5612585"/>
            <a:ext cx="3141424" cy="1541977"/>
            <a:chOff x="6657238" y="5567149"/>
            <a:chExt cx="3323367" cy="1791831"/>
          </a:xfrm>
        </p:grpSpPr>
        <p:grpSp>
          <p:nvGrpSpPr>
            <p:cNvPr id="31" name="Group 6">
              <a:extLst>
                <a:ext uri="{FF2B5EF4-FFF2-40B4-BE49-F238E27FC236}">
                  <a16:creationId xmlns:a16="http://schemas.microsoft.com/office/drawing/2014/main" id="{5DB246CE-DC51-400B-9FB8-C561279EC1F4}"/>
                </a:ext>
              </a:extLst>
            </p:cNvPr>
            <p:cNvGrpSpPr/>
            <p:nvPr/>
          </p:nvGrpSpPr>
          <p:grpSpPr>
            <a:xfrm>
              <a:off x="6805959" y="6167079"/>
              <a:ext cx="3174646" cy="1191901"/>
              <a:chOff x="6378670" y="6167079"/>
              <a:chExt cx="3174646" cy="1191901"/>
            </a:xfrm>
          </p:grpSpPr>
          <p:sp>
            <p:nvSpPr>
              <p:cNvPr id="33" name="TextBox 13">
                <a:extLst>
                  <a:ext uri="{FF2B5EF4-FFF2-40B4-BE49-F238E27FC236}">
                    <a16:creationId xmlns:a16="http://schemas.microsoft.com/office/drawing/2014/main" id="{3D0FCAD7-3EA3-435D-B1BE-9246A8C1FE8F}"/>
                  </a:ext>
                </a:extLst>
              </p:cNvPr>
              <p:cNvSpPr txBox="1"/>
              <p:nvPr/>
            </p:nvSpPr>
            <p:spPr>
              <a:xfrm>
                <a:off x="6378670" y="6167079"/>
                <a:ext cx="3174646" cy="84043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83306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66612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49918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33224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16531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899837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383143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66449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600" b="1" u="sng" dirty="0">
                    <a:latin typeface="Arial Narrow" pitchFamily="34" charset="0"/>
                  </a:rPr>
                  <a:t>Our Mission Statement</a:t>
                </a:r>
              </a:p>
              <a:p>
                <a:pPr algn="ctr"/>
                <a:r>
                  <a:rPr lang="en-US" sz="600" b="1" dirty="0" err="1">
                    <a:latin typeface="Arial Narrow" pitchFamily="34" charset="0"/>
                  </a:rPr>
                  <a:t>BridgePrep</a:t>
                </a:r>
                <a:r>
                  <a:rPr lang="en-US" sz="600" b="1" dirty="0">
                    <a:latin typeface="Arial Narrow" pitchFamily="34" charset="0"/>
                  </a:rPr>
                  <a:t> Academy believes every child learns best in a safe, nurturing and stimulating environment where high academic expectations, self-esteem, good character and an appreciation for the arts are promoted. </a:t>
                </a:r>
                <a:r>
                  <a:rPr lang="en-US" sz="600" b="1" dirty="0" err="1">
                    <a:latin typeface="Arial Narrow" pitchFamily="34" charset="0"/>
                  </a:rPr>
                  <a:t>BridgePrep</a:t>
                </a:r>
                <a:r>
                  <a:rPr lang="en-US" sz="600" b="1" dirty="0">
                    <a:latin typeface="Arial Narrow" pitchFamily="34" charset="0"/>
                  </a:rPr>
                  <a:t> Academy’s mission is to provide a challenging academic curriculum that will encompass an enriched Spanish language program, technology and experiences that will enable students to develop in all areas.</a:t>
                </a:r>
              </a:p>
              <a:p>
                <a:pPr algn="ctr"/>
                <a:r>
                  <a:rPr lang="en-US" sz="600" b="1" dirty="0" err="1">
                    <a:latin typeface="Arial Narrow" pitchFamily="34" charset="0"/>
                  </a:rPr>
                  <a:t>BridgePrep</a:t>
                </a:r>
                <a:r>
                  <a:rPr lang="en-US" sz="600" b="1" dirty="0">
                    <a:latin typeface="Arial Narrow" pitchFamily="34" charset="0"/>
                  </a:rPr>
                  <a:t> Academy’s goal is to educate well rounded individuals and enable students</a:t>
                </a:r>
              </a:p>
              <a:p>
                <a:pPr algn="ctr"/>
                <a:r>
                  <a:rPr lang="en-US" sz="600" b="1" dirty="0">
                    <a:latin typeface="Arial Narrow" pitchFamily="34" charset="0"/>
                  </a:rPr>
                  <a:t>to reach their maximum potential.</a:t>
                </a:r>
                <a:endParaRPr lang="en-US" sz="800" b="1" dirty="0">
                  <a:latin typeface="Arial Narrow" pitchFamily="34" charset="0"/>
                </a:endParaRPr>
              </a:p>
            </p:txBody>
          </p:sp>
          <p:sp>
            <p:nvSpPr>
              <p:cNvPr id="34" name="TextBox 14">
                <a:extLst>
                  <a:ext uri="{FF2B5EF4-FFF2-40B4-BE49-F238E27FC236}">
                    <a16:creationId xmlns:a16="http://schemas.microsoft.com/office/drawing/2014/main" id="{8649B641-1A38-4D46-9C86-E42AFA3B25F2}"/>
                  </a:ext>
                </a:extLst>
              </p:cNvPr>
              <p:cNvSpPr txBox="1"/>
              <p:nvPr/>
            </p:nvSpPr>
            <p:spPr>
              <a:xfrm>
                <a:off x="6378670" y="7007511"/>
                <a:ext cx="3174646" cy="351469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83306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66612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49918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33224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16531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899837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383143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66449" algn="l" defTabSz="483306" rtl="0" eaLnBrk="1" latinLnBrk="0" hangingPunct="1">
                  <a:defRPr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dirty="0" smtClean="0">
                    <a:solidFill>
                      <a:schemeClr val="bg1"/>
                    </a:solidFill>
                    <a:latin typeface="+mj-lt"/>
                  </a:rPr>
                  <a:t>www.BridgePrepDuval.com</a:t>
                </a:r>
                <a:endParaRPr lang="en-US" sz="800" dirty="0">
                  <a:solidFill>
                    <a:schemeClr val="bg1"/>
                  </a:solidFill>
                  <a:latin typeface="+mj-lt"/>
                </a:endParaRPr>
              </a:p>
              <a:p>
                <a:pPr algn="ctr"/>
                <a:r>
                  <a:rPr lang="en-US" sz="800" dirty="0">
                    <a:solidFill>
                      <a:schemeClr val="bg1"/>
                    </a:solidFill>
                    <a:latin typeface="+mj-lt"/>
                  </a:rPr>
                  <a:t>https://</a:t>
                </a:r>
                <a:r>
                  <a:rPr lang="en-US" sz="800" dirty="0" smtClean="0">
                    <a:solidFill>
                      <a:schemeClr val="bg1"/>
                    </a:solidFill>
                    <a:latin typeface="+mj-lt"/>
                  </a:rPr>
                  <a:t>www.facebook.com/BridgePrepAcademyofDuval/</a:t>
                </a:r>
                <a:endParaRPr lang="en-US" sz="8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4B284CC1-F81B-4867-B52B-87E1C7FA7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57238" y="5567149"/>
              <a:ext cx="670836" cy="736876"/>
            </a:xfrm>
            <a:prstGeom prst="rect">
              <a:avLst/>
            </a:prstGeom>
          </p:spPr>
        </p:pic>
      </p:grpSp>
      <p:sp>
        <p:nvSpPr>
          <p:cNvPr id="45" name="TextBox 44"/>
          <p:cNvSpPr txBox="1"/>
          <p:nvPr/>
        </p:nvSpPr>
        <p:spPr>
          <a:xfrm>
            <a:off x="3402271" y="6346648"/>
            <a:ext cx="762000" cy="87716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50" b="1" dirty="0" smtClean="0">
                <a:solidFill>
                  <a:srgbClr val="7030A0"/>
                </a:solidFill>
              </a:rPr>
              <a:t>1/30-2/28</a:t>
            </a:r>
            <a:endParaRPr lang="en-US" sz="850" b="1" dirty="0">
              <a:solidFill>
                <a:srgbClr val="7030A0"/>
              </a:solidFill>
            </a:endParaRPr>
          </a:p>
          <a:p>
            <a:pPr algn="ctr"/>
            <a:r>
              <a:rPr lang="en-US" sz="850" b="1" dirty="0">
                <a:solidFill>
                  <a:srgbClr val="7030A0"/>
                </a:solidFill>
              </a:rPr>
              <a:t>Gala Ticket</a:t>
            </a:r>
          </a:p>
          <a:p>
            <a:pPr algn="ctr"/>
            <a:r>
              <a:rPr lang="en-US" sz="850" b="1" dirty="0">
                <a:solidFill>
                  <a:srgbClr val="7030A0"/>
                </a:solidFill>
              </a:rPr>
              <a:t> Pre-Sale</a:t>
            </a:r>
          </a:p>
          <a:p>
            <a:pPr algn="ctr"/>
            <a:r>
              <a:rPr lang="en-US" sz="850" b="1" dirty="0">
                <a:solidFill>
                  <a:srgbClr val="7030A0"/>
                </a:solidFill>
              </a:rPr>
              <a:t>Adult: </a:t>
            </a:r>
            <a:r>
              <a:rPr lang="en-US" sz="850" b="1" dirty="0" smtClean="0">
                <a:solidFill>
                  <a:srgbClr val="7030A0"/>
                </a:solidFill>
              </a:rPr>
              <a:t>$20</a:t>
            </a:r>
            <a:endParaRPr lang="en-US" sz="850" b="1" dirty="0">
              <a:solidFill>
                <a:srgbClr val="7030A0"/>
              </a:solidFill>
            </a:endParaRPr>
          </a:p>
          <a:p>
            <a:pPr algn="ctr"/>
            <a:r>
              <a:rPr lang="en-US" sz="850" b="1" dirty="0">
                <a:solidFill>
                  <a:srgbClr val="7030A0"/>
                </a:solidFill>
              </a:rPr>
              <a:t>Child: $20</a:t>
            </a:r>
            <a:endParaRPr lang="en-US" sz="800" dirty="0">
              <a:solidFill>
                <a:srgbClr val="7030A0"/>
              </a:solidFill>
            </a:endParaRPr>
          </a:p>
        </p:txBody>
      </p:sp>
      <p:sp>
        <p:nvSpPr>
          <p:cNvPr id="50" name="TextBox 26">
            <a:extLst>
              <a:ext uri="{FF2B5EF4-FFF2-40B4-BE49-F238E27FC236}">
                <a16:creationId xmlns:a16="http://schemas.microsoft.com/office/drawing/2014/main" id="{31F20C63-2332-4818-99E9-6C63B5C9D2BB}"/>
              </a:ext>
            </a:extLst>
          </p:cNvPr>
          <p:cNvSpPr txBox="1"/>
          <p:nvPr/>
        </p:nvSpPr>
        <p:spPr>
          <a:xfrm>
            <a:off x="4462012" y="3014822"/>
            <a:ext cx="1358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School T-shirt Day</a:t>
            </a:r>
            <a:endParaRPr lang="en-US" sz="700" i="1" dirty="0">
              <a:solidFill>
                <a:srgbClr val="0070C0"/>
              </a:solidFill>
            </a:endParaRPr>
          </a:p>
          <a:p>
            <a:pPr algn="ctr"/>
            <a:r>
              <a:rPr lang="en-US" sz="700" b="1" dirty="0">
                <a:solidFill>
                  <a:srgbClr val="0070C0"/>
                </a:solidFill>
              </a:rPr>
              <a:t>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51" name="TextBox 26">
            <a:extLst>
              <a:ext uri="{FF2B5EF4-FFF2-40B4-BE49-F238E27FC236}">
                <a16:creationId xmlns:a16="http://schemas.microsoft.com/office/drawing/2014/main" id="{31F20C63-2332-4818-99E9-6C63B5C9D2BB}"/>
              </a:ext>
            </a:extLst>
          </p:cNvPr>
          <p:cNvSpPr txBox="1"/>
          <p:nvPr/>
        </p:nvSpPr>
        <p:spPr>
          <a:xfrm>
            <a:off x="4564140" y="403869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School T-shirt Day</a:t>
            </a:r>
            <a:endParaRPr lang="en-US" sz="700" i="1" dirty="0">
              <a:solidFill>
                <a:srgbClr val="0070C0"/>
              </a:solidFill>
            </a:endParaRPr>
          </a:p>
          <a:p>
            <a:pPr algn="ctr"/>
            <a:r>
              <a:rPr lang="en-US" sz="700" b="1" dirty="0">
                <a:solidFill>
                  <a:srgbClr val="0070C0"/>
                </a:solidFill>
              </a:rPr>
              <a:t>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52" name="TextBox 26">
            <a:extLst>
              <a:ext uri="{FF2B5EF4-FFF2-40B4-BE49-F238E27FC236}">
                <a16:creationId xmlns:a16="http://schemas.microsoft.com/office/drawing/2014/main" id="{31F20C63-2332-4818-99E9-6C63B5C9D2BB}"/>
              </a:ext>
            </a:extLst>
          </p:cNvPr>
          <p:cNvSpPr txBox="1"/>
          <p:nvPr/>
        </p:nvSpPr>
        <p:spPr>
          <a:xfrm>
            <a:off x="4538862" y="515483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School T-shirt Day</a:t>
            </a:r>
            <a:endParaRPr lang="en-US" sz="700" i="1" dirty="0">
              <a:solidFill>
                <a:srgbClr val="0070C0"/>
              </a:solidFill>
            </a:endParaRPr>
          </a:p>
          <a:p>
            <a:pPr algn="ctr"/>
            <a:r>
              <a:rPr lang="en-US" sz="700" b="1" dirty="0">
                <a:solidFill>
                  <a:srgbClr val="0070C0"/>
                </a:solidFill>
              </a:rPr>
              <a:t>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53" name="TextBox 26">
            <a:extLst>
              <a:ext uri="{FF2B5EF4-FFF2-40B4-BE49-F238E27FC236}">
                <a16:creationId xmlns:a16="http://schemas.microsoft.com/office/drawing/2014/main" id="{31F20C63-2332-4818-99E9-6C63B5C9D2BB}"/>
              </a:ext>
            </a:extLst>
          </p:cNvPr>
          <p:cNvSpPr txBox="1"/>
          <p:nvPr/>
        </p:nvSpPr>
        <p:spPr>
          <a:xfrm>
            <a:off x="4572208" y="6406999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1" dirty="0">
                <a:solidFill>
                  <a:srgbClr val="0070C0"/>
                </a:solidFill>
              </a:rPr>
              <a:t>School T-shirt Day</a:t>
            </a:r>
            <a:endParaRPr lang="en-US" sz="800" i="1" dirty="0">
              <a:solidFill>
                <a:srgbClr val="0070C0"/>
              </a:solidFill>
            </a:endParaRPr>
          </a:p>
          <a:p>
            <a:pPr algn="ctr"/>
            <a:r>
              <a:rPr lang="en-US" sz="800" b="1" dirty="0">
                <a:solidFill>
                  <a:srgbClr val="0070C0"/>
                </a:solidFill>
              </a:rPr>
              <a:t>with uniform bottom</a:t>
            </a:r>
            <a:endParaRPr lang="en-US" sz="800" i="1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CAFAE09-D976-4624-B619-1BBA2D5F5489}"/>
              </a:ext>
            </a:extLst>
          </p:cNvPr>
          <p:cNvSpPr txBox="1"/>
          <p:nvPr/>
        </p:nvSpPr>
        <p:spPr>
          <a:xfrm>
            <a:off x="4362456" y="3361162"/>
            <a:ext cx="13334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err="1" smtClean="0">
                <a:solidFill>
                  <a:srgbClr val="FF0000"/>
                </a:solidFill>
              </a:rPr>
              <a:t>TaquitoSale</a:t>
            </a:r>
            <a:endParaRPr lang="en-US" sz="900" b="1" dirty="0">
              <a:solidFill>
                <a:srgbClr val="FF0000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$3 </a:t>
            </a:r>
            <a:r>
              <a:rPr lang="en-US" sz="900" b="1" dirty="0" smtClean="0">
                <a:solidFill>
                  <a:srgbClr val="FF0000"/>
                </a:solidFill>
              </a:rPr>
              <a:t>Two Taquitos </a:t>
            </a:r>
            <a:r>
              <a:rPr lang="en-US" sz="900" b="1" dirty="0">
                <a:solidFill>
                  <a:srgbClr val="FF0000"/>
                </a:solidFill>
              </a:rPr>
              <a:t>&amp; Drink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CAFAE09-D976-4624-B619-1BBA2D5F5489}"/>
              </a:ext>
            </a:extLst>
          </p:cNvPr>
          <p:cNvSpPr txBox="1"/>
          <p:nvPr/>
        </p:nvSpPr>
        <p:spPr>
          <a:xfrm>
            <a:off x="4438865" y="4310278"/>
            <a:ext cx="1333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</a:rPr>
              <a:t>Pizza Sales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$3 Pizza &amp; Drink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CAFAE09-D976-4624-B619-1BBA2D5F5489}"/>
              </a:ext>
            </a:extLst>
          </p:cNvPr>
          <p:cNvSpPr txBox="1"/>
          <p:nvPr/>
        </p:nvSpPr>
        <p:spPr>
          <a:xfrm>
            <a:off x="4348375" y="5808613"/>
            <a:ext cx="13334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Taquito Sale</a:t>
            </a:r>
            <a:endParaRPr lang="en-US" sz="900" b="1" dirty="0">
              <a:solidFill>
                <a:srgbClr val="FF0000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$</a:t>
            </a:r>
            <a:r>
              <a:rPr lang="en-US" sz="900" b="1" dirty="0" smtClean="0">
                <a:solidFill>
                  <a:srgbClr val="FF0000"/>
                </a:solidFill>
              </a:rPr>
              <a:t>3 Two Taquitos </a:t>
            </a:r>
            <a:r>
              <a:rPr lang="en-US" sz="900" b="1" dirty="0">
                <a:solidFill>
                  <a:srgbClr val="FF0000"/>
                </a:solidFill>
              </a:rPr>
              <a:t>&amp; Drink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CAFAE09-D976-4624-B619-1BBA2D5F5489}"/>
              </a:ext>
            </a:extLst>
          </p:cNvPr>
          <p:cNvSpPr txBox="1"/>
          <p:nvPr/>
        </p:nvSpPr>
        <p:spPr>
          <a:xfrm>
            <a:off x="4314239" y="6785230"/>
            <a:ext cx="1333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Early Release at 2:15 p.m.</a:t>
            </a:r>
            <a:endParaRPr lang="en-US" sz="900" b="1" dirty="0">
              <a:solidFill>
                <a:srgbClr val="FF0000"/>
              </a:solidFill>
            </a:endParaRPr>
          </a:p>
        </p:txBody>
      </p:sp>
      <p:pic>
        <p:nvPicPr>
          <p:cNvPr id="2" name="Picture 1" descr="The Tellez Team Blog: &lt;strong&gt;BACK&lt;/strong&gt; TO SCHOOL INFORMATIO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805" y="2870989"/>
            <a:ext cx="564232" cy="56878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35335" y="4635221"/>
            <a:ext cx="5159746" cy="416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science tutoring begins ~ reading and math tutoring resumes on 1/16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7281752" y="3604125"/>
            <a:ext cx="9124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Snack Sales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371</Words>
  <Application>Microsoft Office PowerPoint</Application>
  <PresentationFormat>Custom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AbcTeacher</vt:lpstr>
      <vt:lpstr>Arial</vt:lpstr>
      <vt:lpstr>Arial Narrow</vt:lpstr>
      <vt:lpstr>Arial Rounded MT Bold</vt:lpstr>
      <vt:lpstr>Calibri</vt:lpstr>
      <vt:lpstr>Comic Sans MS</vt:lpstr>
      <vt:lpstr>Cooper Black</vt:lpstr>
      <vt:lpstr>DJ Chunky</vt:lpstr>
      <vt:lpstr>Syncopate</vt:lpstr>
      <vt:lpstr>simple-light-2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Sammi</dc:creator>
  <cp:lastModifiedBy>Kharmayne Kannada</cp:lastModifiedBy>
  <cp:revision>42</cp:revision>
  <cp:lastPrinted>2018-01-03T18:34:54Z</cp:lastPrinted>
  <dcterms:modified xsi:type="dcterms:W3CDTF">2018-01-03T18:35:03Z</dcterms:modified>
</cp:coreProperties>
</file>